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6"/>
  </p:notesMasterIdLst>
  <p:sldIdLst>
    <p:sldId id="256" r:id="rId5"/>
    <p:sldId id="257" r:id="rId6"/>
    <p:sldId id="258" r:id="rId7"/>
    <p:sldId id="265" r:id="rId8"/>
    <p:sldId id="266" r:id="rId9"/>
    <p:sldId id="267" r:id="rId10"/>
    <p:sldId id="25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FC82E2-3434-4F8F-B24D-E09295921497}" type="datetimeFigureOut">
              <a:rPr lang="en-US" smtClean="0"/>
              <a:t>4/9/2024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293C6C-82EA-4D9D-AA8A-69C85F2EE2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326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539117B-1405-4997-81DF-D47685487591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AD327-AB58-4897-AF71-6D19B63EA53A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0F879-CB5E-4D5D-8720-D92DA7AE545E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87957-4685-4AAA-AC15-17027EB8CE3B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02546-CD2F-49E1-B1D0-A834B66B5E2F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815D2-491A-4C11-867A-1AADC7361863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CC7DB-A260-4317-B84F-54DF88D675D3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632A5-C0DB-45B3-9A28-AA7E7B5E7621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6FDAC-91B9-467F-9D59-FECADBF43D47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1332A-5D1A-4A68-8DC3-3FC24CFC5B34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7A8BF-B3DA-48FF-989E-13589D6975D0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53B4EE1E-2631-4416-BD05-4FE45075E299}" type="datetime1">
              <a:rPr lang="en-US" smtClean="0"/>
              <a:t>4/9/2024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455C987-ED28-46CA-ACFD-871FF101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9530D1-E1B7-4679-A6ED-D82EB77AA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B8372A-11C5-4BD2-B5FD-71DDEFADE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5896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5B9BDB7-2134-468E-9725-B904F4E36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6608" y="4591251"/>
            <a:ext cx="9966960" cy="1721920"/>
          </a:xfrm>
        </p:spPr>
        <p:txBody>
          <a:bodyPr>
            <a:normAutofit fontScale="90000"/>
          </a:bodyPr>
          <a:lstStyle/>
          <a:p>
            <a:r>
              <a:rPr lang="en-US" sz="6600" dirty="0">
                <a:solidFill>
                  <a:schemeClr val="accent1"/>
                </a:solidFill>
              </a:rPr>
              <a:t>PDLC-Design Stage </a:t>
            </a:r>
            <a:br>
              <a:rPr lang="en-US" sz="6600" dirty="0">
                <a:solidFill>
                  <a:schemeClr val="accent1"/>
                </a:solidFill>
              </a:rPr>
            </a:br>
            <a:r>
              <a:rPr lang="en-US" sz="6600" dirty="0">
                <a:solidFill>
                  <a:schemeClr val="accent1"/>
                </a:solidFill>
              </a:rPr>
              <a:t>Flowchart</a:t>
            </a:r>
          </a:p>
        </p:txBody>
      </p:sp>
      <p:pic>
        <p:nvPicPr>
          <p:cNvPr id="5" name="Picture 4" descr="A close up of a green field">
            <a:extLst>
              <a:ext uri="{FF2B5EF4-FFF2-40B4-BE49-F238E27FC236}">
                <a16:creationId xmlns:a16="http://schemas.microsoft.com/office/drawing/2014/main" id="{4E312030-0DC2-4F76-9D84-36063902EC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867" r="1" b="29770"/>
          <a:stretch/>
        </p:blipFill>
        <p:spPr>
          <a:xfrm>
            <a:off x="241300" y="236221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69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E64C8-F888-4137-8749-B22C78E0C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Practice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C52A01-427F-4399-9049-9F0EA91D3A09}"/>
              </a:ext>
            </a:extLst>
          </p:cNvPr>
          <p:cNvSpPr txBox="1"/>
          <p:nvPr/>
        </p:nvSpPr>
        <p:spPr>
          <a:xfrm>
            <a:off x="763399" y="1494322"/>
            <a:ext cx="796954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u="none" strike="noStrike" baseline="0" dirty="0">
                <a:solidFill>
                  <a:srgbClr val="000000"/>
                </a:solidFill>
                <a:latin typeface="Bookman Old Style" panose="02050604050505020204" pitchFamily="18" charset="0"/>
              </a:rPr>
              <a:t>Draw a flow chart to display the larger of 3 numbers</a:t>
            </a:r>
          </a:p>
          <a:p>
            <a:pPr algn="l"/>
            <a:endParaRPr lang="en-US" sz="2000" dirty="0">
              <a:solidFill>
                <a:srgbClr val="000000"/>
              </a:solidFill>
              <a:latin typeface="Bookman Old Style" panose="02050604050505020204" pitchFamily="18" charset="0"/>
            </a:endParaRPr>
          </a:p>
          <a:p>
            <a:pPr algn="l">
              <a:lnSpc>
                <a:spcPct val="200000"/>
              </a:lnSpc>
            </a:pPr>
            <a:r>
              <a:rPr lang="en-US" sz="2000" b="0" i="0" u="none" strike="noStrike" baseline="0" dirty="0">
                <a:solidFill>
                  <a:srgbClr val="000000"/>
                </a:solidFill>
                <a:latin typeface="Bookman Old Style" panose="02050604050505020204" pitchFamily="18" charset="0"/>
              </a:rPr>
              <a:t>What are the inputs?</a:t>
            </a:r>
          </a:p>
          <a:p>
            <a:pPr algn="l">
              <a:lnSpc>
                <a:spcPct val="200000"/>
              </a:lnSpc>
            </a:pPr>
            <a:r>
              <a:rPr lang="en-US" sz="2000" dirty="0">
                <a:solidFill>
                  <a:srgbClr val="000000"/>
                </a:solidFill>
                <a:latin typeface="Bookman Old Style" panose="02050604050505020204" pitchFamily="18" charset="0"/>
              </a:rPr>
              <a:t>What decision is being made?</a:t>
            </a:r>
          </a:p>
          <a:p>
            <a:pPr algn="l">
              <a:lnSpc>
                <a:spcPct val="200000"/>
              </a:lnSpc>
            </a:pPr>
            <a:r>
              <a:rPr lang="en-US" sz="2000" dirty="0">
                <a:solidFill>
                  <a:srgbClr val="000000"/>
                </a:solidFill>
                <a:latin typeface="Bookman Old Style" panose="02050604050505020204" pitchFamily="18" charset="0"/>
              </a:rPr>
              <a:t>What will the out be?</a:t>
            </a:r>
          </a:p>
          <a:p>
            <a:pPr algn="l"/>
            <a:endParaRPr lang="en-US" sz="2000" b="0" i="0" u="none" strike="noStrike" baseline="0" dirty="0">
              <a:solidFill>
                <a:srgbClr val="000000"/>
              </a:solidFill>
              <a:latin typeface="OfficinaSansStd-Book"/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635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279DA-888A-441C-B63C-C84EBC583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253" y="3015916"/>
            <a:ext cx="9875520" cy="1356360"/>
          </a:xfrm>
        </p:spPr>
        <p:txBody>
          <a:bodyPr/>
          <a:lstStyle/>
          <a:p>
            <a:r>
              <a:rPr lang="en-US" dirty="0"/>
              <a:t>Complete the given worksheet</a:t>
            </a:r>
          </a:p>
        </p:txBody>
      </p:sp>
    </p:spTree>
    <p:extLst>
      <p:ext uri="{BB962C8B-B14F-4D97-AF65-F5344CB8AC3E}">
        <p14:creationId xmlns:p14="http://schemas.microsoft.com/office/powerpoint/2010/main" val="3017584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7031" y="1710891"/>
            <a:ext cx="6002956" cy="2889985"/>
          </a:xfrm>
        </p:spPr>
        <p:txBody>
          <a:bodyPr/>
          <a:lstStyle/>
          <a:p>
            <a:pPr marL="45720" indent="0">
              <a:buNone/>
            </a:pPr>
            <a:r>
              <a:rPr lang="en-US" dirty="0">
                <a:solidFill>
                  <a:schemeClr val="tx1"/>
                </a:solidFill>
              </a:rPr>
              <a:t>At the end of the lesson students should be able </a:t>
            </a:r>
          </a:p>
          <a:p>
            <a:r>
              <a:rPr lang="en-US" dirty="0">
                <a:solidFill>
                  <a:schemeClr val="tx1"/>
                </a:solidFill>
              </a:rPr>
              <a:t>Define the term flowchart</a:t>
            </a:r>
          </a:p>
          <a:p>
            <a:r>
              <a:rPr lang="en-US" dirty="0">
                <a:solidFill>
                  <a:schemeClr val="tx1"/>
                </a:solidFill>
              </a:rPr>
              <a:t>Describe the purpose of flowchart symbols</a:t>
            </a:r>
          </a:p>
          <a:p>
            <a:r>
              <a:rPr lang="en-US" dirty="0">
                <a:solidFill>
                  <a:schemeClr val="tx1"/>
                </a:solidFill>
              </a:rPr>
              <a:t>Draw simple flowchart to solve problem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48F6BA-E720-4357-9269-66DE8BE37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36" y="229704"/>
            <a:ext cx="4580829" cy="626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701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261E9-E2D9-49EB-8028-1B3CFB2B7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266" y="256607"/>
            <a:ext cx="9875520" cy="1356360"/>
          </a:xfrm>
        </p:spPr>
        <p:txBody>
          <a:bodyPr anchor="t"/>
          <a:lstStyle/>
          <a:p>
            <a:r>
              <a:rPr lang="en-US" dirty="0"/>
              <a:t>What is a Algorithm?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CCED31-F848-4D86-9450-68271BD988AC}"/>
              </a:ext>
            </a:extLst>
          </p:cNvPr>
          <p:cNvSpPr txBox="1"/>
          <p:nvPr/>
        </p:nvSpPr>
        <p:spPr>
          <a:xfrm>
            <a:off x="355600" y="1305561"/>
            <a:ext cx="8297512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Bookman Old Style" panose="02050604050505020204" pitchFamily="18" charset="0"/>
              </a:rPr>
              <a:t>What is an Algorithm</a:t>
            </a:r>
            <a:br>
              <a:rPr lang="en-US" dirty="0">
                <a:latin typeface="Bookman Old Style" panose="02050604050505020204" pitchFamily="18" charset="0"/>
              </a:rPr>
            </a:br>
            <a:r>
              <a:rPr lang="en-US" dirty="0">
                <a:latin typeface="Bookman Old Style" panose="02050604050505020204" pitchFamily="18" charset="0"/>
              </a:rPr>
              <a:t>It is a step by step process when completed in order will solve a given problem.</a:t>
            </a:r>
          </a:p>
          <a:p>
            <a:pPr>
              <a:lnSpc>
                <a:spcPct val="150000"/>
              </a:lnSpc>
            </a:pPr>
            <a:endParaRPr lang="en-US" dirty="0">
              <a:latin typeface="Bookman Old Style" panose="020506040505050202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Bookman Old Style" panose="02050604050505020204" pitchFamily="18" charset="0"/>
              </a:rPr>
              <a:t>Algorithm is represented using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Bookman Old Style" panose="02050604050505020204" pitchFamily="18" charset="0"/>
              </a:rPr>
              <a:t>Flowchart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Bookman Old Style" panose="02050604050505020204" pitchFamily="18" charset="0"/>
              </a:rPr>
              <a:t>Pseudocode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man Old Style" panose="02050604050505020204" pitchFamily="18" charset="0"/>
              </a:rPr>
              <a:t>What is a Flowchart?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man Old Style" panose="02050604050505020204" pitchFamily="18" charset="0"/>
              </a:rPr>
              <a:t>A flowchart is a diagrammatic representation of an algorithm.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man Old Style" panose="02050604050505020204" pitchFamily="18" charset="0"/>
              </a:rPr>
              <a:t>It shows the steps required to complete a task and the order that they are to be performed.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A close up of a green field">
            <a:extLst>
              <a:ext uri="{FF2B5EF4-FFF2-40B4-BE49-F238E27FC236}">
                <a16:creationId xmlns:a16="http://schemas.microsoft.com/office/drawing/2014/main" id="{57B49139-1498-4A44-BE50-067B261745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867" r="1" b="29770"/>
          <a:stretch/>
        </p:blipFill>
        <p:spPr>
          <a:xfrm>
            <a:off x="8653112" y="256607"/>
            <a:ext cx="3314165" cy="636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637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A7E7C-F3F3-4992-B656-10300A741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877163"/>
          </a:xfrm>
        </p:spPr>
        <p:txBody>
          <a:bodyPr anchor="t"/>
          <a:lstStyle/>
          <a:p>
            <a:r>
              <a:rPr lang="en-US" dirty="0"/>
              <a:t>Basic elements of flowcharts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EB9A7E-625A-4610-A1AB-4D6B2EDD7D6F}"/>
              </a:ext>
            </a:extLst>
          </p:cNvPr>
          <p:cNvSpPr txBox="1"/>
          <p:nvPr/>
        </p:nvSpPr>
        <p:spPr>
          <a:xfrm>
            <a:off x="1049154" y="1642794"/>
            <a:ext cx="107802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CaeciliaLTStd-Light"/>
              </a:rPr>
              <a:t>The flowchart symbols denoting the basic building blocks of programming are shown </a:t>
            </a:r>
            <a:r>
              <a:rPr lang="en-US" sz="2400" dirty="0">
                <a:latin typeface="CaeciliaLTStd-Light"/>
              </a:rPr>
              <a:t>below.</a:t>
            </a:r>
          </a:p>
          <a:p>
            <a:pPr algn="l"/>
            <a:r>
              <a:rPr lang="en-US" sz="2400" b="0" i="0" u="none" strike="noStrike" baseline="0" dirty="0">
                <a:latin typeface="CaeciliaLTStd-Light"/>
              </a:rPr>
              <a:t>Text inside a symbol is called a label.</a:t>
            </a:r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620F87-928A-4F77-808E-15829B11634B}"/>
              </a:ext>
            </a:extLst>
          </p:cNvPr>
          <p:cNvGrpSpPr/>
          <p:nvPr/>
        </p:nvGrpSpPr>
        <p:grpSpPr>
          <a:xfrm>
            <a:off x="1654137" y="2999154"/>
            <a:ext cx="10041190" cy="3014949"/>
            <a:chOff x="1654137" y="2999154"/>
            <a:chExt cx="10041190" cy="301494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0DC463B-01DD-4CE5-949F-D3B7E0E60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54137" y="2999154"/>
              <a:ext cx="7980751" cy="301494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18C9F9C-9EAC-4BAC-8FB8-FB593B04E8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80399" y="3490272"/>
              <a:ext cx="2314928" cy="1262688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1178049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08595-098A-49F2-96B5-AA6961A16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3770" y="324451"/>
            <a:ext cx="9875520" cy="1356360"/>
          </a:xfrm>
        </p:spPr>
        <p:txBody>
          <a:bodyPr/>
          <a:lstStyle/>
          <a:p>
            <a:r>
              <a:rPr lang="en-US" dirty="0"/>
              <a:t>Symbols and their meanings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DA7A0-E64E-42B6-BF8A-FE006EFE4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923" y="1508761"/>
            <a:ext cx="10708385" cy="403860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/>
                </a:solidFill>
              </a:rPr>
              <a:t>The START symbol represents the start of a process. 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/>
                </a:solidFill>
              </a:rPr>
              <a:t>The PROCESS symbol is labelled with a brief description of the process carried out by the flowchart. 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chemeClr val="tx1"/>
                </a:solidFill>
              </a:rPr>
              <a:t>The END symbol represents the end of a process. It contains either END or RETURN depending on its function in the overall process of the flowchart.</a:t>
            </a:r>
          </a:p>
        </p:txBody>
      </p:sp>
    </p:spTree>
    <p:extLst>
      <p:ext uri="{BB962C8B-B14F-4D97-AF65-F5344CB8AC3E}">
        <p14:creationId xmlns:p14="http://schemas.microsoft.com/office/powerpoint/2010/main" val="1352027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A2A20-D938-45CC-B492-874861A6E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3B7B5-2345-45F5-8A8B-5874E545B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848" y="1722121"/>
            <a:ext cx="6701589" cy="4282440"/>
          </a:xfrm>
        </p:spPr>
        <p:txBody>
          <a:bodyPr>
            <a:normAutofit lnSpcReduction="10000"/>
          </a:bodyPr>
          <a:lstStyle/>
          <a:p>
            <a:pPr marL="4572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/>
              <a:t>Subprocesses are useful because: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they help with the modularisation of complex programs;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they provide a way of simplifying programs by making common processes available to a wide number of programs;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they lead to more reliable programs, since once a process is tested and works it can be made into a subprocess and need not be tested again.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BB6A27-8D46-46EB-BA4A-36D06D5FE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1253" y="2208999"/>
            <a:ext cx="3771899" cy="20574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21285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A8163-98D2-4FD4-A229-1B04956AD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939" y="346366"/>
            <a:ext cx="5408061" cy="1069884"/>
          </a:xfrm>
        </p:spPr>
        <p:txBody>
          <a:bodyPr/>
          <a:lstStyle/>
          <a:p>
            <a:r>
              <a:rPr lang="en-US" dirty="0"/>
              <a:t>Flowchart Symbols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9909F2-27D0-45EC-864C-E188DD8B2EDA}"/>
              </a:ext>
            </a:extLst>
          </p:cNvPr>
          <p:cNvSpPr txBox="1"/>
          <p:nvPr/>
        </p:nvSpPr>
        <p:spPr>
          <a:xfrm>
            <a:off x="426639" y="1416250"/>
            <a:ext cx="4539997" cy="4651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solidFill>
                  <a:srgbClr val="231F20"/>
                </a:solidFill>
                <a:effectLst/>
                <a:latin typeface="ReithSans"/>
              </a:rPr>
              <a:t>Flowcharts can be used to plan out programs. </a:t>
            </a:r>
          </a:p>
          <a:p>
            <a:pPr algn="l"/>
            <a:r>
              <a:rPr lang="en-US" sz="2400" b="0" i="0" dirty="0">
                <a:solidFill>
                  <a:srgbClr val="231F20"/>
                </a:solidFill>
                <a:effectLst/>
                <a:latin typeface="ReithSans"/>
              </a:rPr>
              <a:t>Let’s look at a simple sequence. Say we want to add A to B,</a:t>
            </a:r>
          </a:p>
          <a:p>
            <a:pPr algn="l"/>
            <a:r>
              <a:rPr lang="en-US" sz="2400" b="0" i="0" dirty="0">
                <a:solidFill>
                  <a:srgbClr val="231F20"/>
                </a:solidFill>
                <a:effectLst/>
                <a:latin typeface="ReithSans"/>
              </a:rPr>
              <a:t>where A = 200 and B = 400.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31F20"/>
                </a:solidFill>
                <a:latin typeface="ReithSans"/>
              </a:rPr>
              <a:t>Start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31F20"/>
                </a:solidFill>
                <a:latin typeface="ReithSans"/>
              </a:rPr>
              <a:t>A = 200 B = 400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31F20"/>
                </a:solidFill>
                <a:latin typeface="ReithSans"/>
              </a:rPr>
              <a:t>Add = 200 + 400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31F20"/>
                </a:solidFill>
                <a:latin typeface="ReithSans"/>
              </a:rPr>
              <a:t>Output = 600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31F20"/>
                </a:solidFill>
                <a:latin typeface="ReithSans"/>
              </a:rPr>
              <a:t>End</a:t>
            </a:r>
            <a:endParaRPr lang="en-US" sz="2800" dirty="0">
              <a:solidFill>
                <a:srgbClr val="231F20"/>
              </a:solidFill>
              <a:latin typeface="ReithSan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E9C4C2-1396-44FE-A2B8-25AA6FCEB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024546"/>
            <a:ext cx="5016758" cy="499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658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C9511-C289-4F5C-97A7-E433CCFFE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651309"/>
          </a:xfrm>
        </p:spPr>
        <p:txBody>
          <a:bodyPr anchor="t">
            <a:normAutofit/>
          </a:bodyPr>
          <a:lstStyle/>
          <a:p>
            <a:r>
              <a:rPr lang="en-US" sz="3600" dirty="0"/>
              <a:t>Advantages and disadvantages of using flowcharts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619509-BEA7-408E-A62C-14A102811A94}"/>
              </a:ext>
            </a:extLst>
          </p:cNvPr>
          <p:cNvSpPr txBox="1"/>
          <p:nvPr/>
        </p:nvSpPr>
        <p:spPr>
          <a:xfrm>
            <a:off x="478857" y="1407224"/>
            <a:ext cx="6903720" cy="4615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231F20"/>
                </a:solidFill>
                <a:effectLst/>
                <a:latin typeface="Bookman Old Style" panose="02050604050505020204" pitchFamily="18" charset="0"/>
              </a:rPr>
              <a:t>Designing an algorithm using a flowchart has </a:t>
            </a:r>
            <a:r>
              <a:rPr lang="en-US" b="1" i="0" u="sng" dirty="0"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advantages </a:t>
            </a:r>
            <a:r>
              <a:rPr lang="en-US" b="0" i="0" dirty="0">
                <a:solidFill>
                  <a:srgbClr val="231F20"/>
                </a:solidFill>
                <a:effectLst/>
                <a:latin typeface="Bookman Old Style" panose="02050604050505020204" pitchFamily="18" charset="0"/>
              </a:rPr>
              <a:t>because: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31F20"/>
                </a:solidFill>
                <a:effectLst/>
                <a:latin typeface="Bookman Old Style" panose="02050604050505020204" pitchFamily="18" charset="0"/>
              </a:rPr>
              <a:t>it is easy to see how a program flows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31F20"/>
                </a:solidFill>
                <a:effectLst/>
                <a:latin typeface="Bookman Old Style" panose="02050604050505020204" pitchFamily="18" charset="0"/>
              </a:rPr>
              <a:t>flowcharts follow an international </a:t>
            </a:r>
            <a:r>
              <a:rPr lang="en-US" b="1" i="0" dirty="0">
                <a:solidFill>
                  <a:srgbClr val="231F20"/>
                </a:solidFill>
                <a:effectLst/>
                <a:latin typeface="Bookman Old Style" panose="02050604050505020204" pitchFamily="18" charset="0"/>
              </a:rPr>
              <a:t>standard</a:t>
            </a:r>
            <a:r>
              <a:rPr lang="en-US" b="0" i="0" dirty="0">
                <a:solidFill>
                  <a:srgbClr val="231F20"/>
                </a:solidFill>
                <a:effectLst/>
                <a:latin typeface="Bookman Old Style" panose="02050604050505020204" pitchFamily="18" charset="0"/>
              </a:rPr>
              <a:t> - it is easy for any flowchart user to pick up a diagram and understand it</a:t>
            </a:r>
          </a:p>
          <a:p>
            <a:pPr algn="l">
              <a:lnSpc>
                <a:spcPct val="150000"/>
              </a:lnSpc>
            </a:pPr>
            <a:r>
              <a:rPr lang="en-US" b="0" i="0" dirty="0">
                <a:solidFill>
                  <a:srgbClr val="231F20"/>
                </a:solidFill>
                <a:effectLst/>
                <a:latin typeface="Bookman Old Style" panose="02050604050505020204" pitchFamily="18" charset="0"/>
              </a:rPr>
              <a:t>Flowcharts also have their </a:t>
            </a:r>
            <a:r>
              <a:rPr lang="en-US" b="1" i="0" u="sng" dirty="0">
                <a:solidFill>
                  <a:srgbClr val="7030A0"/>
                </a:solidFill>
                <a:effectLst/>
                <a:latin typeface="Bookman Old Style" panose="02050604050505020204" pitchFamily="18" charset="0"/>
              </a:rPr>
              <a:t>disadvantages</a:t>
            </a:r>
            <a:r>
              <a:rPr lang="en-US" b="0" i="0" dirty="0">
                <a:solidFill>
                  <a:srgbClr val="231F20"/>
                </a:solidFill>
                <a:effectLst/>
                <a:latin typeface="Bookman Old Style" panose="02050604050505020204" pitchFamily="18" charset="0"/>
              </a:rPr>
              <a:t>: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31F20"/>
                </a:solidFill>
                <a:effectLst/>
                <a:latin typeface="Bookman Old Style" panose="02050604050505020204" pitchFamily="18" charset="0"/>
              </a:rPr>
              <a:t>with a large program, the diagrams can become huge and therefore difficult to follow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31F20"/>
                </a:solidFill>
                <a:effectLst/>
                <a:latin typeface="Bookman Old Style" panose="02050604050505020204" pitchFamily="18" charset="0"/>
              </a:rPr>
              <a:t>any changes to the design may mean a lot of the diagram has to be redrawn</a:t>
            </a:r>
          </a:p>
        </p:txBody>
      </p:sp>
      <p:pic>
        <p:nvPicPr>
          <p:cNvPr id="1026" name="Picture 2" descr="advantages and disadvantages of clip art 20 free Cliparts | Download ...">
            <a:extLst>
              <a:ext uri="{FF2B5EF4-FFF2-40B4-BE49-F238E27FC236}">
                <a16:creationId xmlns:a16="http://schemas.microsoft.com/office/drawing/2014/main" id="{63276845-EB26-4776-A586-326800C72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2893" y="2449584"/>
            <a:ext cx="4088918" cy="2256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0727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608C-AD63-4867-9F64-0FAFC17C8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82" y="220934"/>
            <a:ext cx="9875520" cy="1356360"/>
          </a:xfrm>
        </p:spPr>
        <p:txBody>
          <a:bodyPr/>
          <a:lstStyle/>
          <a:p>
            <a:r>
              <a:rPr lang="en-US" dirty="0"/>
              <a:t>Flowchart decision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00AB81-4BB1-456B-AEC8-21B8FB63BAA4}"/>
              </a:ext>
            </a:extLst>
          </p:cNvPr>
          <p:cNvSpPr txBox="1"/>
          <p:nvPr/>
        </p:nvSpPr>
        <p:spPr>
          <a:xfrm>
            <a:off x="907180" y="1713678"/>
            <a:ext cx="4367463" cy="33590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231F20"/>
                </a:solidFill>
                <a:latin typeface="ReithSans"/>
              </a:rPr>
              <a:t>Some action has to be repeat a number of times so the flowchart shows this process by using the data flow back to the some process or input that happened before.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A2460A-1A70-4E04-B409-75E6F56F77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77"/>
          <a:stretch/>
        </p:blipFill>
        <p:spPr>
          <a:xfrm>
            <a:off x="7228572" y="1481906"/>
            <a:ext cx="3715352" cy="447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95156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65D742-03F8-4A07-AD44-2F5940A9609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0915EF7-B9F6-4EB7-AA4F-557BE6AB702C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928E4D0-782D-4812-BE7D-AE5131FD37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Basis design</Template>
  <TotalTime>254</TotalTime>
  <Words>450</Words>
  <Application>Microsoft Office PowerPoint</Application>
  <PresentationFormat>Widescreen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Bookman Old Style</vt:lpstr>
      <vt:lpstr>CaeciliaLTStd-Light</vt:lpstr>
      <vt:lpstr>Calibri</vt:lpstr>
      <vt:lpstr>Corbel</vt:lpstr>
      <vt:lpstr>OfficinaSansStd-Book</vt:lpstr>
      <vt:lpstr>ReithSans</vt:lpstr>
      <vt:lpstr>Basis</vt:lpstr>
      <vt:lpstr>PDLC-Design Stage  Flowchart</vt:lpstr>
      <vt:lpstr>PowerPoint Presentation</vt:lpstr>
      <vt:lpstr>What is a Algorithm?</vt:lpstr>
      <vt:lpstr>Basic elements of flowcharts</vt:lpstr>
      <vt:lpstr>Symbols and their meanings</vt:lpstr>
      <vt:lpstr>Subprocesses</vt:lpstr>
      <vt:lpstr>Flowchart Symbols</vt:lpstr>
      <vt:lpstr>Advantages and disadvantages of using flowcharts</vt:lpstr>
      <vt:lpstr>Flowchart decision</vt:lpstr>
      <vt:lpstr>Practice </vt:lpstr>
      <vt:lpstr>Complete the given worksheet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Development Life Cycle</dc:title>
  <dc:creator>Janet ReidSterling</dc:creator>
  <cp:lastModifiedBy>Janet ReidSterling</cp:lastModifiedBy>
  <cp:revision>18</cp:revision>
  <dcterms:created xsi:type="dcterms:W3CDTF">2022-10-10T06:52:30Z</dcterms:created>
  <dcterms:modified xsi:type="dcterms:W3CDTF">2024-04-09T06:00:19Z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